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61" r:id="rId4"/>
    <p:sldId id="264" r:id="rId5"/>
    <p:sldId id="262" r:id="rId6"/>
    <p:sldId id="284" r:id="rId7"/>
    <p:sldId id="273" r:id="rId8"/>
    <p:sldId id="266" r:id="rId9"/>
    <p:sldId id="268" r:id="rId10"/>
    <p:sldId id="270" r:id="rId11"/>
    <p:sldId id="274" r:id="rId12"/>
    <p:sldId id="276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48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934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51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2875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17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942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8513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644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544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876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7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10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2672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448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940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326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174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7040E1-9101-4AC4-86E3-F96F21D82CE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93AB2F-0CDD-4209-8C50-FF33C6C520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105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9127" y="2024742"/>
            <a:ext cx="8689976" cy="178308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sz="5000" b="1" dirty="0" smtClean="0">
                <a:solidFill>
                  <a:srgbClr val="0070C0"/>
                </a:solidFill>
              </a:rPr>
              <a:t>przygotowuję plan finansowy państwa! </a:t>
            </a:r>
            <a:endParaRPr lang="pl-PL" sz="5000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WEBQUEST JEST PRZEZNACZONY DLA KLAS SZKOŁY POLICEALNEJ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r>
              <a:rPr lang="pl-PL" sz="2400" b="1" dirty="0" smtClean="0">
                <a:solidFill>
                  <a:schemeClr val="tx1"/>
                </a:solidFill>
              </a:rPr>
              <a:t>O </a:t>
            </a:r>
            <a:r>
              <a:rPr lang="pl-PL" sz="2400" b="1" dirty="0">
                <a:solidFill>
                  <a:schemeClr val="tx1"/>
                </a:solidFill>
              </a:rPr>
              <a:t>KIERUNKU ADMINISTRACYJNYM</a:t>
            </a:r>
          </a:p>
          <a:p>
            <a:endParaRPr lang="pl-PL" sz="24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5212080" cy="1946365"/>
          </a:xfrm>
          <a:prstGeom prst="rect">
            <a:avLst/>
          </a:prstGeom>
        </p:spPr>
      </p:pic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296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0020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358538"/>
            <a:ext cx="10363826" cy="5081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cap="none" dirty="0"/>
              <a:t>http://</a:t>
            </a:r>
            <a:r>
              <a:rPr lang="pl-PL" sz="2800" cap="none" dirty="0" smtClean="0"/>
              <a:t>www.sejm.gov.pl/Sejm8.nsf/BASLeksykon.xsp?id=78060EC5E274A0B3C1257A5D002AD1DC&amp;litera=D</a:t>
            </a:r>
          </a:p>
          <a:p>
            <a:pPr marL="0" indent="0">
              <a:buNone/>
            </a:pPr>
            <a:r>
              <a:rPr lang="pl-PL" sz="2800" cap="none" dirty="0"/>
              <a:t>https://</a:t>
            </a:r>
            <a:r>
              <a:rPr lang="pl-PL" sz="2800" cap="none" dirty="0" smtClean="0"/>
              <a:t>mojepanstwo.pl/finanse/dochody_budzetu_panstwa</a:t>
            </a:r>
          </a:p>
          <a:p>
            <a:pPr marL="0" indent="0">
              <a:buNone/>
            </a:pPr>
            <a:r>
              <a:rPr lang="pl-PL" sz="2800" cap="none" dirty="0"/>
              <a:t>https://mfiles.pl/pl/index.php/Dochody_bud%C5%BCetowe</a:t>
            </a:r>
            <a:endParaRPr lang="pl-PL" sz="2800" cap="none" dirty="0" smtClean="0"/>
          </a:p>
          <a:p>
            <a:pPr marL="0" indent="0">
              <a:buNone/>
            </a:pPr>
            <a:r>
              <a:rPr lang="pl-PL" sz="2800" cap="none" dirty="0"/>
              <a:t>https://www.mapawydatkow.pl</a:t>
            </a:r>
            <a:r>
              <a:rPr lang="pl-PL" sz="2800" cap="none" dirty="0" smtClean="0"/>
              <a:t>/</a:t>
            </a:r>
          </a:p>
          <a:p>
            <a:pPr marL="0" indent="0">
              <a:buNone/>
            </a:pPr>
            <a:r>
              <a:rPr lang="pl-PL" sz="2800" cap="none" dirty="0"/>
              <a:t>https://</a:t>
            </a:r>
            <a:r>
              <a:rPr lang="pl-PL" sz="2800" cap="none" dirty="0" smtClean="0"/>
              <a:t>www.naukowiec.org/wiedza/ekonomia/wydatki-budzetu-panstwa_2435.html</a:t>
            </a:r>
          </a:p>
          <a:p>
            <a:pPr marL="0" indent="0">
              <a:buNone/>
            </a:pPr>
            <a:r>
              <a:rPr lang="pl-PL" sz="2800" cap="none" dirty="0"/>
              <a:t>https://www.lexlege.pl/ustawa-o-finansach-publicznych/rozdzial-3-przeznaczenie-wydatkow-budzetu-panstwa/128</a:t>
            </a:r>
            <a:r>
              <a:rPr lang="pl-PL" sz="2800" cap="none" dirty="0" smtClean="0"/>
              <a:t>/</a:t>
            </a:r>
          </a:p>
          <a:p>
            <a:pPr marL="0" indent="0">
              <a:buNone/>
            </a:pPr>
            <a:r>
              <a:rPr lang="pl-PL" sz="2800" cap="none" dirty="0"/>
              <a:t>https://www.lexlege.pl/ustawa-o-finansach-publicznych/rozdzial-2-srodki-publiczne-nadwyzka-i-deficyt-sektora-finansow-publicznych/114/</a:t>
            </a:r>
            <a:endParaRPr lang="pl-PL" sz="2800" cap="none" dirty="0" smtClean="0"/>
          </a:p>
          <a:p>
            <a:pPr marL="0" indent="0">
              <a:buNone/>
            </a:pPr>
            <a:endParaRPr lang="pl-PL" sz="2500" cap="none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8537" y="1977055"/>
            <a:ext cx="3213463" cy="15414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8834" y="1"/>
            <a:ext cx="3448593" cy="13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00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  <a:endParaRPr lang="pl-PL" sz="3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/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p:oleObj spid="_x0000_s1122" name="Arkusz" r:id="rId3" imgW="1228873" imgH="390397" progId="Excel.Sheet.12">
              <p:embed/>
            </p:oleObj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6770308"/>
              </p:ext>
            </p:extLst>
          </p:nvPr>
        </p:nvGraphicFramePr>
        <p:xfrm>
          <a:off x="209006" y="548642"/>
          <a:ext cx="11721737" cy="587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xmlns="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xmlns="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xmlns="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xmlns="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148102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Arial Black" panose="020B0A04020102020204" pitchFamily="34" charset="0"/>
                        </a:rPr>
                        <a:t>Zawartość merytoryczna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 smtClean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</a:t>
                      </a: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niestarannie</a:t>
                      </a:r>
                      <a:r>
                        <a:rPr lang="pl-PL" sz="1600" b="0" i="0" u="none" strike="noStrike" kern="1200" baseline="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</a:t>
                      </a: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</a:t>
                      </a: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Atrakcyjna pod względem graficznym.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</a:t>
                      </a:r>
                      <a:r>
                        <a:rPr lang="pl-PL" sz="1600" b="0" i="0" u="none" strike="noStrike" kern="1200" dirty="0" smtClean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wyróżniająca się.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 smtClean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32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7986988"/>
              </p:ext>
            </p:extLst>
          </p:nvPr>
        </p:nvGraphicFramePr>
        <p:xfrm>
          <a:off x="429210" y="1528356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xmlns="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xmlns="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&lt; 5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niedostateczny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6 - 5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dopuszczający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9 - 7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dostateczny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12 - 10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dobry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 smtClean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bardzo dobry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16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>
                          <a:latin typeface="Trebuchet MS" panose="020B0603020202020204" pitchFamily="34" charset="0"/>
                        </a:rPr>
                        <a:t>celujący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29210" y="182883"/>
            <a:ext cx="3161212" cy="7445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  <a:endParaRPr lang="pl-PL" sz="3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/>
          <a:srcRect t="35284"/>
          <a:stretch/>
        </p:blipFill>
        <p:spPr>
          <a:xfrm>
            <a:off x="4574450" y="0"/>
            <a:ext cx="299085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3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574766"/>
            <a:ext cx="10364451" cy="718457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KONKLUZJE – WNIOSKI 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397726"/>
            <a:ext cx="10363826" cy="4393473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2600" b="1" dirty="0" smtClean="0">
                <a:latin typeface="Arial Black" panose="020B0A04020102020204" pitchFamily="34" charset="0"/>
              </a:rPr>
              <a:t>Jakie </a:t>
            </a:r>
            <a:r>
              <a:rPr lang="pl-PL" sz="2600" b="1" dirty="0">
                <a:latin typeface="Arial Black" panose="020B0A04020102020204" pitchFamily="34" charset="0"/>
              </a:rPr>
              <a:t>korzyści osiągnęliście z realizacji tego projektu?</a:t>
            </a: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pl-PL" sz="2600" dirty="0">
                <a:latin typeface="Trebuchet MS" panose="020B0603020202020204" pitchFamily="34" charset="0"/>
              </a:rPr>
              <a:t>poszerzyliście swoją wiedzę na temat </a:t>
            </a:r>
            <a:r>
              <a:rPr lang="pl-PL" sz="2600" dirty="0" smtClean="0">
                <a:latin typeface="Trebuchet MS" panose="020B0603020202020204" pitchFamily="34" charset="0"/>
              </a:rPr>
              <a:t>struktury budżetu państwa, jego dochodów i wydatków.</a:t>
            </a: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pl-PL" sz="2600" dirty="0" smtClean="0">
                <a:latin typeface="Trebuchet MS" panose="020B0603020202020204" pitchFamily="34" charset="0"/>
              </a:rPr>
              <a:t>Mogliście </a:t>
            </a:r>
            <a:r>
              <a:rPr lang="pl-PL" sz="2600" dirty="0">
                <a:latin typeface="Trebuchet MS" panose="020B0603020202020204" pitchFamily="34" charset="0"/>
              </a:rPr>
              <a:t>zastosować w praktyce swoją wiedzę i umiejętności analizowania </a:t>
            </a:r>
            <a:r>
              <a:rPr lang="pl-PL" sz="2600" dirty="0" smtClean="0">
                <a:latin typeface="Trebuchet MS" panose="020B0603020202020204" pitchFamily="34" charset="0"/>
              </a:rPr>
              <a:t>informacji i przepisów </a:t>
            </a:r>
            <a:r>
              <a:rPr lang="pl-PL" sz="2600" dirty="0">
                <a:latin typeface="Trebuchet MS" panose="020B0603020202020204" pitchFamily="34" charset="0"/>
              </a:rPr>
              <a:t>prawnych.</a:t>
            </a:r>
          </a:p>
          <a:p>
            <a:pPr marL="514350" indent="-514350">
              <a:buClr>
                <a:srgbClr val="0070C0"/>
              </a:buClr>
              <a:buSzPct val="100000"/>
              <a:buAutoNum type="arabicPeriod"/>
            </a:pPr>
            <a:r>
              <a:rPr lang="pl-PL" sz="2600" dirty="0">
                <a:latin typeface="Trebuchet MS" panose="020B0603020202020204" pitchFamily="34" charset="0"/>
              </a:rPr>
              <a:t>Mogliście w ciekawy sposób utrwalić Waszą wiedzę.</a:t>
            </a:r>
          </a:p>
          <a:p>
            <a:pPr marL="514350" indent="-514350">
              <a:buClr>
                <a:srgbClr val="0070C0"/>
              </a:buClr>
              <a:buSzPct val="100000"/>
              <a:buAutoNum type="arabicPeriod"/>
            </a:pPr>
            <a:r>
              <a:rPr lang="pl-PL" sz="2600" dirty="0">
                <a:latin typeface="Trebuchet MS" panose="020B0603020202020204" pitchFamily="34" charset="0"/>
              </a:rPr>
              <a:t>Uczyliście się planowania i organizacji własnej pracy.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4274" y="5510667"/>
            <a:ext cx="337079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416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8278" y="448701"/>
            <a:ext cx="10364451" cy="766146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KONKLUZJE – WNIOSKI 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KOŃCOWE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26837" y="1214847"/>
            <a:ext cx="10363826" cy="420719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0070C0"/>
              </a:buClr>
              <a:buSzPct val="100000"/>
              <a:buFont typeface="+mj-lt"/>
              <a:buAutoNum type="arabicPeriod" startAt="5"/>
            </a:pPr>
            <a:r>
              <a:rPr lang="pl-PL" sz="2900" dirty="0" smtClean="0">
                <a:latin typeface="Trebuchet MS" panose="020B0603020202020204" pitchFamily="34" charset="0"/>
              </a:rPr>
              <a:t>Nauczyliście </a:t>
            </a:r>
            <a:r>
              <a:rPr lang="pl-PL" sz="2900" dirty="0">
                <a:latin typeface="Trebuchet MS" panose="020B0603020202020204" pitchFamily="34" charset="0"/>
              </a:rPr>
              <a:t>się wykorzystywać Internet </a:t>
            </a:r>
            <a:r>
              <a:rPr lang="pl-PL" sz="2900" dirty="0" smtClean="0">
                <a:latin typeface="Trebuchet MS" panose="020B0603020202020204" pitchFamily="34" charset="0"/>
              </a:rPr>
              <a:t>jako </a:t>
            </a:r>
            <a:r>
              <a:rPr lang="pl-PL" sz="2900" dirty="0">
                <a:latin typeface="Trebuchet MS" panose="020B0603020202020204" pitchFamily="34" charset="0"/>
              </a:rPr>
              <a:t>źródło informacji. </a:t>
            </a: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rabicPeriod" startAt="6"/>
            </a:pPr>
            <a:r>
              <a:rPr lang="pl-PL" sz="2900" dirty="0">
                <a:latin typeface="Trebuchet MS" panose="020B0603020202020204" pitchFamily="34" charset="0"/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rgbClr val="0070C0"/>
              </a:buClr>
              <a:buSzPct val="100000"/>
              <a:buFont typeface="+mj-lt"/>
              <a:buAutoNum type="arabicPeriod" startAt="6"/>
            </a:pPr>
            <a:r>
              <a:rPr lang="pl-PL" sz="2900" dirty="0">
                <a:latin typeface="Trebuchet MS" panose="020B0603020202020204" pitchFamily="34" charset="0"/>
              </a:rPr>
              <a:t>Uczyliście się trudnej sztuki współpracy w grupie. </a:t>
            </a: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rabicPeriod" startAt="6"/>
            </a:pPr>
            <a:r>
              <a:rPr lang="pl-PL" sz="2900" dirty="0">
                <a:latin typeface="Trebuchet MS" panose="020B060302020202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rabicPeriod" startAt="6"/>
            </a:pPr>
            <a:r>
              <a:rPr lang="pl-PL" sz="2900" dirty="0">
                <a:latin typeface="Trebuchet MS" panose="020B0603020202020204" pitchFamily="34" charset="0"/>
              </a:rPr>
              <a:t>Mogliście wyrazić swoje opinie oraz wysłuchać opinii i pomysłów swoich kolegów.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1212" y="5316583"/>
            <a:ext cx="3108959" cy="1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87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9"/>
            <a:ext cx="7277645" cy="700830"/>
          </a:xfrm>
        </p:spPr>
        <p:txBody>
          <a:bodyPr>
            <a:normAutofit/>
          </a:bodyPr>
          <a:lstStyle/>
          <a:p>
            <a:pPr algn="l"/>
            <a:r>
              <a:rPr lang="pl-PL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PORADNIK DLA NAUCZYCIELA</a:t>
            </a:r>
            <a:endParaRPr lang="pl-PL" sz="3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436914"/>
            <a:ext cx="10363826" cy="448056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475"/>
              </a:spcBef>
            </a:pPr>
            <a:r>
              <a:rPr lang="pl-PL" sz="2600" dirty="0"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600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12082"/>
          <a:stretch/>
        </p:blipFill>
        <p:spPr>
          <a:xfrm>
            <a:off x="8734385" y="5169"/>
            <a:ext cx="2000250" cy="14317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2540" y="5538650"/>
            <a:ext cx="2090057" cy="1319349"/>
          </a:xfrm>
          <a:prstGeom prst="rect">
            <a:avLst/>
          </a:prstGeom>
        </p:spPr>
      </p:pic>
      <p:sp>
        <p:nvSpPr>
          <p:cNvPr id="7" name="Owal 6"/>
          <p:cNvSpPr/>
          <p:nvPr/>
        </p:nvSpPr>
        <p:spPr>
          <a:xfrm>
            <a:off x="4552597" y="5656216"/>
            <a:ext cx="992778" cy="849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 smtClean="0"/>
              <a:t>OK.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xmlns="" val="330081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383179"/>
            <a:ext cx="10364451" cy="831459"/>
          </a:xfrm>
        </p:spPr>
        <p:txBody>
          <a:bodyPr/>
          <a:lstStyle/>
          <a:p>
            <a:pPr algn="l"/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PORADNIK DLA NAUCZYCIELA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4399" y="1160314"/>
            <a:ext cx="10363826" cy="43412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Jako formę wyróżnienia i pozytywnego wzmocnienia proponuje się zaprezentowanie prac uczniów przygotowując wystawę w klasopracowni.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6561" t="5900" r="9221"/>
          <a:stretch/>
        </p:blipFill>
        <p:spPr>
          <a:xfrm>
            <a:off x="3540034" y="5172891"/>
            <a:ext cx="3618412" cy="16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4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605455"/>
            <a:ext cx="10533643" cy="400386"/>
          </a:xfrm>
        </p:spPr>
        <p:txBody>
          <a:bodyPr>
            <a:normAutofit fontScale="90000"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WPROWADZENIE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44583" y="1123406"/>
            <a:ext cx="11155680" cy="5212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600" b="1" dirty="0" smtClean="0"/>
              <a:t>Witajcie </a:t>
            </a:r>
            <a:r>
              <a:rPr lang="pl-PL" sz="26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sz="2600" dirty="0" smtClean="0">
                <a:sym typeface="Wingdings" panose="05000000000000000000" pitchFamily="2" charset="2"/>
              </a:rPr>
              <a:t>Zapewne wiecie, jak duże znaczenie w naszym codziennym życiu ma umiejętne planowanie budżetu – od osobistego i rodzinnego, aż po budżet państwa. Możecie także wpływać na inwestycje w swojej okolicy realizowane z budżetu obywatelskiego.</a:t>
            </a:r>
          </a:p>
          <a:p>
            <a:pPr marL="0" indent="0">
              <a:buNone/>
            </a:pPr>
            <a:r>
              <a:rPr lang="pl-PL" sz="2600" dirty="0" smtClean="0">
                <a:sym typeface="Wingdings" panose="05000000000000000000" pitchFamily="2" charset="2"/>
              </a:rPr>
              <a:t>„budżet” to pojęcie używane w wielu znaczeniach. Najczęściej używa się go do określenia zasobu środków pieniężnych, które posiada dana osoba. Mówi się na przykład budżet pana kowalskiego wynosi 3 000 zł, co oznacza, że dysponuje on zasobem 3 000 zł. </a:t>
            </a:r>
          </a:p>
          <a:p>
            <a:pPr marL="0" indent="0">
              <a:buNone/>
            </a:pPr>
            <a:r>
              <a:rPr lang="pl-PL" sz="2600" dirty="0" smtClean="0">
                <a:sym typeface="Wingdings" panose="05000000000000000000" pitchFamily="2" charset="2"/>
              </a:rPr>
              <a:t>Budżetem nazywamy także plan finansowy przedsiębiorstwa, gminy, państwa. W budżecie przedstawiana jest zazwyczaj wysokość środków pieniężnych potrzebnych do sfinansowania zamierzeń danego podmiotu wraz z określeniem źródeł ich pozyskania. </a:t>
            </a:r>
          </a:p>
          <a:p>
            <a:pPr marL="0" indent="0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848" y="91440"/>
            <a:ext cx="3892729" cy="1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08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605455"/>
            <a:ext cx="10533643" cy="400386"/>
          </a:xfrm>
        </p:spPr>
        <p:txBody>
          <a:bodyPr>
            <a:normAutofit fontScale="90000"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WPROWADZENIE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44583" y="1123406"/>
            <a:ext cx="11155680" cy="5251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sym typeface="Wingdings" panose="05000000000000000000" pitchFamily="2" charset="2"/>
              </a:rPr>
              <a:t>Aby państwo mogło wywiązywać się ze swoich konstytucyjnych obowiązków (obrona narodowa, bezpieczeństwo obywateli, bezpłatna oświata, ochrona środowiska) musi zgromadzić odpowiednie fundusze i zaplanować ich wydatkowanie</a:t>
            </a:r>
            <a:r>
              <a:rPr lang="pl-PL" sz="2400" b="1" dirty="0" smtClean="0">
                <a:sym typeface="Wingdings" panose="05000000000000000000" pitchFamily="2" charset="2"/>
              </a:rPr>
              <a:t>. </a:t>
            </a:r>
            <a:r>
              <a:rPr lang="pl-PL" sz="2400" dirty="0" smtClean="0">
                <a:sym typeface="Wingdings" panose="05000000000000000000" pitchFamily="2" charset="2"/>
              </a:rPr>
              <a:t>Służy temu </a:t>
            </a:r>
            <a:r>
              <a:rPr lang="pl-PL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budżet państwa. </a:t>
            </a:r>
          </a:p>
          <a:p>
            <a:pPr marL="0" indent="0">
              <a:buNone/>
            </a:pPr>
            <a:r>
              <a:rPr lang="pl-PL" sz="2400" dirty="0" smtClean="0">
                <a:sym typeface="Wingdings" panose="05000000000000000000" pitchFamily="2" charset="2"/>
              </a:rPr>
              <a:t>Specjalnie dla was przygotowałam Zadanie, które pomoże wam uporządkować wiedzę na temat struktury dochodów i wydatków budżetu państwa oraz uświadomić sobie mechanizm jego funkcjonowania.</a:t>
            </a:r>
          </a:p>
          <a:p>
            <a:pPr marL="0" indent="0">
              <a:buNone/>
            </a:pPr>
            <a:endParaRPr lang="pl-PL" sz="18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2600" b="1" dirty="0" smtClean="0">
                <a:sym typeface="Wingdings" panose="05000000000000000000" pitchFamily="2" charset="2"/>
              </a:rPr>
              <a:t>Zaczynamy!</a:t>
            </a: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8161" y="4586765"/>
            <a:ext cx="3035564" cy="16311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57" y="4586765"/>
            <a:ext cx="3082834" cy="164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4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0020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5" y="1567545"/>
            <a:ext cx="10363826" cy="5081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500" b="1" dirty="0" smtClean="0"/>
              <a:t>Waszym zadaniem będzie przygotowanie rocznego planu finansowego państwa uwzględniającego z jednej strony wszystkie dochody zasilające budżet państwa, a z drugiej – jego wydatki. W tym celu wykorzystajcie zaproponowane przeze mnie zasoby internETU.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500" dirty="0" smtClean="0"/>
              <a:t>ZADANIE WYKONAJCIE W FORMIE GRAFICZNEJ, NAJLEPIEJ plakatu</a:t>
            </a:r>
            <a:r>
              <a:rPr lang="pl-PL" sz="2500" dirty="0"/>
              <a:t>.</a:t>
            </a:r>
            <a:r>
              <a:rPr lang="pl-PL" sz="25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500" dirty="0" smtClean="0"/>
              <a:t>WYBIERZCIE dowolną technikę wykonania pracy (np. pisaki, kredki).</a:t>
            </a:r>
            <a:endParaRPr lang="pl-PL" sz="25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/>
          <a:srcRect t="12286" b="35974"/>
          <a:stretch/>
        </p:blipFill>
        <p:spPr>
          <a:xfrm>
            <a:off x="3840481" y="5238207"/>
            <a:ext cx="2991394" cy="14107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4251" y="1"/>
            <a:ext cx="2090058" cy="15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5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3143" y="200506"/>
            <a:ext cx="10625083" cy="740020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   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48491" y="940526"/>
            <a:ext cx="11599818" cy="562677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3100" dirty="0" smtClean="0">
                <a:sym typeface="Wingdings" panose="05000000000000000000" pitchFamily="2" charset="2"/>
              </a:rPr>
              <a:t>   NA POCZĄTKU ZASTANÓWCIE SIĘ, CO ROZUMIECIE POD POJĘCIEM </a:t>
            </a:r>
            <a:r>
              <a:rPr lang="pl-PL" sz="3100" b="1" dirty="0" smtClean="0">
                <a:sym typeface="Wingdings" panose="05000000000000000000" pitchFamily="2" charset="2"/>
              </a:rPr>
              <a:t>BudżetU państwa? </a:t>
            </a:r>
          </a:p>
          <a:p>
            <a:pPr marL="0" indent="0">
              <a:buNone/>
            </a:pPr>
            <a:r>
              <a:rPr lang="pl-PL" sz="3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BUDŻET PAŃSTWA </a:t>
            </a:r>
            <a:r>
              <a:rPr lang="pl-PL" sz="3100" dirty="0" smtClean="0">
                <a:sym typeface="Wingdings" panose="05000000000000000000" pitchFamily="2" charset="2"/>
              </a:rPr>
              <a:t>to </a:t>
            </a:r>
            <a:r>
              <a:rPr lang="pl-PL" sz="3100" dirty="0">
                <a:sym typeface="Wingdings" panose="05000000000000000000" pitchFamily="2" charset="2"/>
              </a:rPr>
              <a:t>plan finansowy, zawierający roczne zestawienie dochodów i </a:t>
            </a:r>
            <a:r>
              <a:rPr lang="pl-PL" sz="3100" dirty="0" smtClean="0">
                <a:sym typeface="Wingdings" panose="05000000000000000000" pitchFamily="2" charset="2"/>
              </a:rPr>
              <a:t> wydatków związanych </a:t>
            </a:r>
            <a:r>
              <a:rPr lang="pl-PL" sz="3100" dirty="0">
                <a:sym typeface="Wingdings" panose="05000000000000000000" pitchFamily="2" charset="2"/>
              </a:rPr>
              <a:t>z realizacją podstawowych zadań państwa</a:t>
            </a:r>
            <a:r>
              <a:rPr lang="pl-PL" sz="3100" dirty="0" smtClean="0">
                <a:sym typeface="Wingdings" panose="05000000000000000000" pitchFamily="2" charset="2"/>
              </a:rPr>
              <a:t>. </a:t>
            </a:r>
            <a:endParaRPr lang="pl-PL" sz="3100" dirty="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2900" b="1" dirty="0" smtClean="0">
                <a:sym typeface="Wingdings" panose="05000000000000000000" pitchFamily="2" charset="2"/>
              </a:rPr>
              <a:t>    </a:t>
            </a:r>
            <a:r>
              <a:rPr lang="pl-PL" sz="3100" b="1" dirty="0" smtClean="0">
                <a:sym typeface="Wingdings" panose="05000000000000000000" pitchFamily="2" charset="2"/>
              </a:rPr>
              <a:t>WPŁYWY DO BUDŻETU                                                      WYDATKI BUDŻETU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pl-PL" sz="15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pl-PL" sz="2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- wydatki związane z funkcjonowaniem organów</a:t>
            </a:r>
            <a:endParaRPr lang="pl-PL" sz="21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</a:t>
            </a:r>
            <a:r>
              <a:rPr lang="pl-PL" sz="29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DOCHODY PODATKOWE</a:t>
            </a:r>
            <a:r>
              <a:rPr lang="pl-PL" sz="15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    </a:t>
            </a:r>
            <a:r>
              <a:rPr lang="pl-PL" sz="2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władzy publicznej, sądów, trybunałów</a:t>
            </a:r>
          </a:p>
          <a:p>
            <a:pPr marL="0" indent="0">
              <a:buNone/>
            </a:pPr>
            <a:r>
              <a:rPr lang="pl-PL" sz="2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- finansowanie zadań realizowanych przez </a:t>
            </a:r>
          </a:p>
          <a:p>
            <a:pPr marL="0" indent="0">
              <a:buNone/>
            </a:pPr>
            <a:r>
              <a:rPr lang="pl-PL" sz="21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pl-PL" sz="2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administrację rządową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</a:t>
            </a:r>
            <a:r>
              <a:rPr lang="pl-PL" sz="2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- dotacje i subwencje dla jednostek samorządu  </a:t>
            </a:r>
            <a:r>
              <a:rPr lang="pl-PL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               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pl-PL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</a:t>
            </a:r>
            <a:r>
              <a:rPr lang="pl-PL" sz="26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DOCHODY NIEPODATKOWE                                                               </a:t>
            </a:r>
            <a:r>
              <a:rPr lang="pl-PL" sz="2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terytorialnego</a:t>
            </a:r>
            <a:endParaRPr lang="pl-PL" sz="21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 smtClean="0"/>
              <a:t>                                                                                                                                          </a:t>
            </a:r>
            <a:r>
              <a:rPr lang="pl-PL" sz="2100" b="1" dirty="0" smtClean="0">
                <a:solidFill>
                  <a:srgbClr val="C00000"/>
                </a:solidFill>
              </a:rPr>
              <a:t>- wydatki związane z realizacją innych zadań</a:t>
            </a:r>
          </a:p>
          <a:p>
            <a:pPr marL="0" indent="0">
              <a:buNone/>
            </a:pPr>
            <a:r>
              <a:rPr lang="pl-PL" sz="21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państwa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                                </a:t>
            </a:r>
            <a:r>
              <a:rPr lang="pl-PL" i="1" dirty="0"/>
              <a:t>r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ysunek</a:t>
            </a:r>
            <a:r>
              <a:rPr lang="pl-PL" i="1" dirty="0" smtClean="0"/>
              <a:t> 1. funkcjonowanie budżetu państwa</a:t>
            </a:r>
            <a:endParaRPr lang="pl-PL" i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dwójna fala 3"/>
          <p:cNvSpPr/>
          <p:nvPr/>
        </p:nvSpPr>
        <p:spPr>
          <a:xfrm>
            <a:off x="3775167" y="3672735"/>
            <a:ext cx="3317964" cy="1410789"/>
          </a:xfrm>
          <a:prstGeom prst="doubleWave">
            <a:avLst>
              <a:gd name="adj1" fmla="val 6250"/>
              <a:gd name="adj2" fmla="val 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BUDŻET PAŃSTWA</a:t>
            </a:r>
            <a:endParaRPr lang="pl-PL" sz="2800" b="1" dirty="0"/>
          </a:p>
        </p:txBody>
      </p:sp>
      <p:sp>
        <p:nvSpPr>
          <p:cNvPr id="7" name="Strzałka w prawo 6"/>
          <p:cNvSpPr/>
          <p:nvPr/>
        </p:nvSpPr>
        <p:spPr>
          <a:xfrm>
            <a:off x="3775167" y="2769327"/>
            <a:ext cx="3448594" cy="9905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000" b="1" dirty="0"/>
          </a:p>
        </p:txBody>
      </p:sp>
      <p:sp>
        <p:nvSpPr>
          <p:cNvPr id="8" name="Strzałka w prawo 7"/>
          <p:cNvSpPr/>
          <p:nvPr/>
        </p:nvSpPr>
        <p:spPr>
          <a:xfrm>
            <a:off x="3775167" y="5083524"/>
            <a:ext cx="3540034" cy="9034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000" b="1" dirty="0"/>
          </a:p>
        </p:txBody>
      </p:sp>
      <p:sp>
        <p:nvSpPr>
          <p:cNvPr id="9" name="Strzałka w dół 8"/>
          <p:cNvSpPr/>
          <p:nvPr/>
        </p:nvSpPr>
        <p:spPr>
          <a:xfrm>
            <a:off x="1541418" y="2622368"/>
            <a:ext cx="927463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8105504" y="2574419"/>
            <a:ext cx="849086" cy="280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Znak plus 10"/>
          <p:cNvSpPr/>
          <p:nvPr/>
        </p:nvSpPr>
        <p:spPr>
          <a:xfrm>
            <a:off x="3644537" y="2188961"/>
            <a:ext cx="613954" cy="433407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Znak minus 11"/>
          <p:cNvSpPr/>
          <p:nvPr/>
        </p:nvSpPr>
        <p:spPr>
          <a:xfrm>
            <a:off x="10207535" y="2236911"/>
            <a:ext cx="587828" cy="385457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40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0020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162594"/>
            <a:ext cx="10363826" cy="52773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500" dirty="0" smtClean="0"/>
              <a:t> </a:t>
            </a:r>
            <a:r>
              <a:rPr lang="pl-PL" sz="2300" dirty="0" smtClean="0"/>
              <a:t>aby lepiej zrozumieć funkcjonowanie budżetu państwa, poszukajcie w internecie odpowiedzi na pytanie </a:t>
            </a:r>
            <a:r>
              <a:rPr lang="pl-PL" sz="2300" b="1" dirty="0" smtClean="0"/>
              <a:t>-</a:t>
            </a:r>
            <a:r>
              <a:rPr lang="pl-PL" sz="2300" b="1" dirty="0" smtClean="0">
                <a:solidFill>
                  <a:srgbClr val="C00000"/>
                </a:solidFill>
              </a:rPr>
              <a:t> Na co idą nasze podatki?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500" b="1" dirty="0">
                <a:solidFill>
                  <a:srgbClr val="C00000"/>
                </a:solidFill>
              </a:rPr>
              <a:t> </a:t>
            </a:r>
            <a:r>
              <a:rPr lang="pl-PL" sz="2500" b="1" dirty="0" smtClean="0">
                <a:solidFill>
                  <a:srgbClr val="C00000"/>
                </a:solidFill>
              </a:rPr>
              <a:t>        </a:t>
            </a:r>
          </a:p>
          <a:p>
            <a:pPr marL="0" indent="0">
              <a:buNone/>
            </a:pPr>
            <a:r>
              <a:rPr lang="pl-PL" sz="2500" b="1" dirty="0" smtClean="0">
                <a:solidFill>
                  <a:srgbClr val="C00000"/>
                </a:solidFill>
              </a:rPr>
              <a:t>                                                                                  </a:t>
            </a:r>
            <a:endParaRPr lang="pl-PL" sz="2500" b="1" dirty="0"/>
          </a:p>
          <a:p>
            <a:pPr marL="0" indent="0">
              <a:buNone/>
            </a:pPr>
            <a:r>
              <a:rPr lang="pl-PL" sz="2300" b="1" dirty="0" smtClean="0">
                <a:solidFill>
                  <a:srgbClr val="C00000"/>
                </a:solidFill>
              </a:rPr>
              <a:t>Środki z podatków finansują zadania państwa:       </a:t>
            </a:r>
          </a:p>
          <a:p>
            <a:pPr marL="0" indent="0">
              <a:buNone/>
            </a:pPr>
            <a:r>
              <a:rPr lang="pl-PL" sz="2300" b="1" dirty="0" smtClean="0"/>
              <a:t>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760" y="2160305"/>
            <a:ext cx="3840480" cy="1340542"/>
          </a:xfrm>
          <a:prstGeom prst="rect">
            <a:avLst/>
          </a:prstGeom>
        </p:spPr>
      </p:pic>
      <p:sp>
        <p:nvSpPr>
          <p:cNvPr id="5" name="Strzałka zakrzywiona w dół 4"/>
          <p:cNvSpPr/>
          <p:nvPr/>
        </p:nvSpPr>
        <p:spPr>
          <a:xfrm rot="519876">
            <a:off x="6639713" y="2506061"/>
            <a:ext cx="2564013" cy="1292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8582299" y="2241147"/>
            <a:ext cx="627017" cy="509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 smtClean="0"/>
              <a:t>%</a:t>
            </a:r>
            <a:endParaRPr lang="pl-PL" sz="2600" b="1" dirty="0"/>
          </a:p>
        </p:txBody>
      </p:sp>
      <p:sp>
        <p:nvSpPr>
          <p:cNvPr id="7" name="Owal 6"/>
          <p:cNvSpPr/>
          <p:nvPr/>
        </p:nvSpPr>
        <p:spPr>
          <a:xfrm>
            <a:off x="9394902" y="2795451"/>
            <a:ext cx="627017" cy="509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zł</a:t>
            </a:r>
            <a:endParaRPr lang="pl-PL" sz="24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7318715"/>
              </p:ext>
            </p:extLst>
          </p:nvPr>
        </p:nvGraphicFramePr>
        <p:xfrm>
          <a:off x="913148" y="4063325"/>
          <a:ext cx="9942086" cy="220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043">
                  <a:extLst>
                    <a:ext uri="{9D8B030D-6E8A-4147-A177-3AD203B41FA5}">
                      <a16:colId xmlns:a16="http://schemas.microsoft.com/office/drawing/2014/main" xmlns="" val="2120923914"/>
                    </a:ext>
                  </a:extLst>
                </a:gridCol>
                <a:gridCol w="4971043">
                  <a:extLst>
                    <a:ext uri="{9D8B030D-6E8A-4147-A177-3AD203B41FA5}">
                      <a16:colId xmlns:a16="http://schemas.microsoft.com/office/drawing/2014/main" xmlns="" val="2256985084"/>
                    </a:ext>
                  </a:extLst>
                </a:gridCol>
              </a:tblGrid>
              <a:tr h="464723"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FFC000"/>
                          </a:solidFill>
                        </a:rPr>
                        <a:t>FUNKCJE PAŃSTWA</a:t>
                      </a:r>
                      <a:endParaRPr lang="pl-PL" sz="22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>
                          <a:solidFill>
                            <a:srgbClr val="FFC000"/>
                          </a:solidFill>
                        </a:rPr>
                        <a:t>WSPIERANIE GOSPODARKI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431155"/>
                  </a:ext>
                </a:extLst>
              </a:tr>
              <a:tr h="87244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dirty="0" smtClean="0"/>
                        <a:t>OBRONA NARODOWA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dirty="0" smtClean="0"/>
                        <a:t>ADMINISTRACJA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dirty="0" smtClean="0"/>
                        <a:t>BEZPIECZEŃSTWO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dirty="0" smtClean="0"/>
                        <a:t>SĄDY I ADMINISTRACJA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dirty="0" smtClean="0"/>
                        <a:t>CELE SPOŁECZNE</a:t>
                      </a:r>
                      <a:r>
                        <a:rPr lang="pl-PL" dirty="0" smtClean="0"/>
                        <a:t> </a:t>
                      </a:r>
                      <a:r>
                        <a:rPr lang="pl-PL" b="0" dirty="0" smtClean="0"/>
                        <a:t>(EDUKACJA,</a:t>
                      </a:r>
                      <a:r>
                        <a:rPr lang="pl-PL" b="0" baseline="0" dirty="0" smtClean="0"/>
                        <a:t> NAUKA, KULTURA, ZDROWIE, ŚWIADCZENIA SOCJALNE)</a:t>
                      </a:r>
                      <a:endParaRPr lang="pl-PL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dirty="0" smtClean="0"/>
                        <a:t>SUBWENCJE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dirty="0" smtClean="0"/>
                        <a:t>DOPŁATY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dirty="0" smtClean="0"/>
                        <a:t>WSPARCIE</a:t>
                      </a:r>
                      <a:r>
                        <a:rPr lang="pl-PL" b="1" baseline="0" dirty="0" smtClean="0"/>
                        <a:t> DLA BRANŻ I REGIONÓW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b="1" baseline="0" dirty="0" smtClean="0"/>
                        <a:t>OBSŁUGA ZADŁUZENIA ZEWNĘTRZNEGO I ZEWNĘTRZNEGO</a:t>
                      </a:r>
                      <a:endParaRPr lang="pl-P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3291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24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0020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5" y="1672046"/>
            <a:ext cx="10363826" cy="5081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500" dirty="0" smtClean="0"/>
              <a:t>Pamiętajcie, że budżet państwa jest</a:t>
            </a:r>
            <a:r>
              <a:rPr lang="pl-PL" sz="2500" b="1" dirty="0" smtClean="0"/>
              <a:t> bardzo złożony</a:t>
            </a:r>
            <a:r>
              <a:rPr lang="pl-PL" sz="2500" dirty="0" smtClean="0"/>
              <a:t>. Składają się na niego dochody i wydatki:</a:t>
            </a:r>
          </a:p>
          <a:p>
            <a:pPr>
              <a:buFontTx/>
              <a:buChar char="-"/>
            </a:pPr>
            <a:r>
              <a:rPr lang="pl-PL" sz="2500" b="1" dirty="0" smtClean="0"/>
              <a:t>Centralnych władz państwowych (budżet centralny)</a:t>
            </a:r>
          </a:p>
          <a:p>
            <a:pPr>
              <a:buFontTx/>
              <a:buChar char="-"/>
            </a:pPr>
            <a:r>
              <a:rPr lang="pl-PL" sz="2500" b="1" dirty="0" smtClean="0"/>
              <a:t>Władz lokalnych (budżety lokalne)</a:t>
            </a:r>
          </a:p>
          <a:p>
            <a:pPr>
              <a:buFontTx/>
              <a:buChar char="-"/>
            </a:pPr>
            <a:r>
              <a:rPr lang="pl-PL" sz="2500" b="1" dirty="0" smtClean="0"/>
              <a:t>Ubezpieczeń społecznych.</a:t>
            </a:r>
          </a:p>
          <a:p>
            <a:pPr marL="0" indent="0">
              <a:buNone/>
            </a:pPr>
            <a:r>
              <a:rPr lang="pl-PL" sz="2500" dirty="0" smtClean="0"/>
              <a:t>Powyższe dochody i wydatki z pewnością pojawią się w waszych planach finansowych. Więcej na ten temat przeczytajcie w proponowanych zasobach internetu. </a:t>
            </a:r>
          </a:p>
          <a:p>
            <a:pPr marL="0" indent="0">
              <a:buNone/>
            </a:pPr>
            <a:r>
              <a:rPr lang="pl-PL" sz="2500" dirty="0" smtClean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3702" y="0"/>
            <a:ext cx="3827417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57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0020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358538"/>
            <a:ext cx="10363826" cy="5081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500" dirty="0" smtClean="0"/>
              <a:t>Warto zapoznać się ze wskazanymi źródłami internetowymi, aby dowiedzieć się jakie </a:t>
            </a:r>
            <a:r>
              <a:rPr lang="pl-PL" sz="2500" b="1" dirty="0" smtClean="0"/>
              <a:t>podatki</a:t>
            </a:r>
            <a:r>
              <a:rPr lang="pl-PL" sz="2500" dirty="0" smtClean="0"/>
              <a:t> </a:t>
            </a:r>
            <a:r>
              <a:rPr lang="pl-PL" sz="2500" dirty="0"/>
              <a:t>oraz </a:t>
            </a:r>
            <a:r>
              <a:rPr lang="pl-PL" sz="2500" b="1" dirty="0"/>
              <a:t>inne dochody </a:t>
            </a:r>
            <a:r>
              <a:rPr lang="pl-PL" sz="2500" b="1" dirty="0" smtClean="0"/>
              <a:t>niepodatkowe </a:t>
            </a:r>
            <a:r>
              <a:rPr lang="pl-PL" sz="2500" dirty="0" smtClean="0"/>
              <a:t>zasilają budżet państwa.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500" dirty="0" smtClean="0"/>
              <a:t>Poszukajcie w zasobach internetowych informacji dotyczących różnego rodzaju </a:t>
            </a:r>
            <a:r>
              <a:rPr lang="pl-PL" sz="2500" b="1" dirty="0" smtClean="0"/>
              <a:t>wydatków</a:t>
            </a:r>
            <a:r>
              <a:rPr lang="pl-PL" sz="2500" dirty="0" smtClean="0"/>
              <a:t> budżetu państwa.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500" dirty="0" smtClean="0"/>
              <a:t>Plan finansowy ZAWIERAJĄCY wyszczególnione przez was </a:t>
            </a:r>
            <a:r>
              <a:rPr lang="pl-PL" sz="2500" b="1" dirty="0" smtClean="0"/>
              <a:t>Dochody i wydatki państwa </a:t>
            </a:r>
            <a:r>
              <a:rPr lang="pl-PL" sz="2500" dirty="0" smtClean="0"/>
              <a:t>(</a:t>
            </a:r>
            <a:r>
              <a:rPr lang="pl-PL" sz="2500" cap="none" dirty="0" smtClean="0"/>
              <a:t>z pominięciem ich kwot w zł</a:t>
            </a:r>
            <a:r>
              <a:rPr lang="pl-PL" sz="2500" dirty="0" smtClean="0"/>
              <a:t>) prZYGOTUJCIE w formie GRAFICZNEJ – PLAKATU.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500" dirty="0" smtClean="0"/>
              <a:t>Zadbajcie o estetykę i przejrzystość pracy.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5611" y="0"/>
            <a:ext cx="3195230" cy="13585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r="40536"/>
          <a:stretch/>
        </p:blipFill>
        <p:spPr>
          <a:xfrm>
            <a:off x="7453721" y="0"/>
            <a:ext cx="3035753" cy="13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76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0020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358538"/>
            <a:ext cx="10363826" cy="5081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600" dirty="0"/>
              <a:t>ZADANIE WYKONAJCIE W GRUPACH 3-4 OSOBOWYCH. </a:t>
            </a:r>
            <a:endParaRPr lang="pl-PL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2600" dirty="0" smtClean="0"/>
              <a:t>W Każdej GRUPIE WYBIERZCIE KIEROWNIKA, KTÓRY BĘDZIE ODPOWIEDZIALNY ZA ORGANIZACJĘ PRACY zespołu ORAZ KOŃCOWY JEJ EFEKT.</a:t>
            </a:r>
          </a:p>
          <a:p>
            <a:r>
              <a:rPr lang="pl-PL" sz="2600" dirty="0" smtClean="0"/>
              <a:t> </a:t>
            </a:r>
            <a:r>
              <a:rPr lang="pl-PL" sz="2600" dirty="0"/>
              <a:t>Starajcie się należycie wykonać powierzone Wam zadania. </a:t>
            </a:r>
            <a:r>
              <a:rPr lang="pl-PL" sz="2600" dirty="0" smtClean="0"/>
              <a:t>Każdy </a:t>
            </a:r>
            <a:r>
              <a:rPr lang="pl-PL" sz="2600" dirty="0"/>
              <a:t>z Was powinien pracować na wspólny efekt końcowy. </a:t>
            </a:r>
          </a:p>
          <a:p>
            <a:r>
              <a:rPr lang="pl-PL" sz="2600" dirty="0" smtClean="0"/>
              <a:t>Na koniec </a:t>
            </a:r>
            <a:r>
              <a:rPr lang="pl-PL" sz="2600" dirty="0"/>
              <a:t>zaprezentujcie </a:t>
            </a:r>
            <a:r>
              <a:rPr lang="pl-PL" sz="2600" dirty="0" smtClean="0"/>
              <a:t>swoje prace </a:t>
            </a:r>
            <a:r>
              <a:rPr lang="pl-PL" sz="2600" dirty="0"/>
              <a:t>kolegom i nauczycielowi. </a:t>
            </a:r>
            <a:r>
              <a:rPr lang="pl-PL" sz="2600" dirty="0" smtClean="0"/>
              <a:t>Udzielcie Odpowiedzi </a:t>
            </a:r>
            <a:r>
              <a:rPr lang="pl-PL" sz="2600" dirty="0"/>
              <a:t>na ewentualne ich pytania. Podzielcie się swoimi uwagami.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047" y="64603"/>
            <a:ext cx="3239588" cy="12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85292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rop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564</TotalTime>
  <Words>1160</Words>
  <Application>Microsoft Office PowerPoint</Application>
  <PresentationFormat>Niestandardowy</PresentationFormat>
  <Paragraphs>143</Paragraphs>
  <Slides>16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Kropla</vt:lpstr>
      <vt:lpstr>Arkusz</vt:lpstr>
      <vt:lpstr>przygotowuję plan finansowy państwa! </vt:lpstr>
      <vt:lpstr>WPROWADZENIE</vt:lpstr>
      <vt:lpstr>WPROWADZENIE</vt:lpstr>
      <vt:lpstr>zadanie</vt:lpstr>
      <vt:lpstr>   PROCES</vt:lpstr>
      <vt:lpstr>PROCES</vt:lpstr>
      <vt:lpstr>PROCES</vt:lpstr>
      <vt:lpstr>PROCES</vt:lpstr>
      <vt:lpstr>PROCES</vt:lpstr>
      <vt:lpstr>źródła</vt:lpstr>
      <vt:lpstr>EWALUACJA</vt:lpstr>
      <vt:lpstr>EWALUACJA</vt:lpstr>
      <vt:lpstr>KONKLUZJE – WNIOSKI KOŃCOWE</vt:lpstr>
      <vt:lpstr>KONKLUZJE – WNIOSKI KOŃCOWE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przygotowuję plan finansowy państwa!  Budżet państwa.</dc:title>
  <dc:creator>ja</dc:creator>
  <cp:lastModifiedBy>Konrad1</cp:lastModifiedBy>
  <cp:revision>185</cp:revision>
  <dcterms:created xsi:type="dcterms:W3CDTF">2020-08-29T13:11:08Z</dcterms:created>
  <dcterms:modified xsi:type="dcterms:W3CDTF">2021-09-22T11:16:04Z</dcterms:modified>
</cp:coreProperties>
</file>